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5" r:id="rId3"/>
    <p:sldId id="266" r:id="rId4"/>
    <p:sldId id="267" r:id="rId5"/>
    <p:sldId id="268" r:id="rId6"/>
    <p:sldId id="271" r:id="rId7"/>
    <p:sldId id="272" r:id="rId8"/>
    <p:sldId id="273" r:id="rId9"/>
    <p:sldId id="274" r:id="rId10"/>
    <p:sldId id="276" r:id="rId11"/>
    <p:sldId id="278" r:id="rId12"/>
    <p:sldId id="282" r:id="rId13"/>
    <p:sldId id="283" r:id="rId14"/>
    <p:sldId id="324" r:id="rId15"/>
    <p:sldId id="284" r:id="rId16"/>
    <p:sldId id="285" r:id="rId17"/>
    <p:sldId id="325" r:id="rId18"/>
    <p:sldId id="326" r:id="rId19"/>
    <p:sldId id="288" r:id="rId20"/>
    <p:sldId id="289" r:id="rId21"/>
    <p:sldId id="290" r:id="rId22"/>
    <p:sldId id="293" r:id="rId23"/>
    <p:sldId id="294" r:id="rId24"/>
    <p:sldId id="295" r:id="rId25"/>
    <p:sldId id="296" r:id="rId26"/>
    <p:sldId id="297" r:id="rId27"/>
    <p:sldId id="298" r:id="rId28"/>
    <p:sldId id="299" r:id="rId2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outlineViewPr>
    <p:cViewPr>
      <p:scale>
        <a:sx n="33" d="100"/>
        <a:sy n="33" d="100"/>
      </p:scale>
      <p:origin x="0" y="-354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3F6B5-E813-4F34-8ABA-A86CB57837CD}" type="datetimeFigureOut">
              <a:rPr lang="en-US" smtClean="0"/>
              <a:pPr/>
              <a:t>5/4/2020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56FF3-E665-4DE8-AB1A-BD40523751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699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A768F8-6361-46EC-92C5-888DBCF2F148}" type="slidenum">
              <a:rPr lang="en-US"/>
              <a:pPr/>
              <a:t>10</a:t>
            </a:fld>
            <a:endParaRPr 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002881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02D7F6-1029-4EE9-B8A1-6812DC806669}" type="slidenum">
              <a:rPr lang="en-US"/>
              <a:pPr/>
              <a:t>11</a:t>
            </a:fld>
            <a:endParaRPr 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98778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151243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258967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963019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8DC2CE22-F5F8-4D5C-A678-E49BDFD1C8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740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02758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547643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585256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27610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60127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961983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38058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13162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B4071-5D13-457D-85CC-96F3C814BD08}" type="datetimeFigureOut">
              <a:rPr lang="sr-Latn-RS" smtClean="0"/>
              <a:pPr/>
              <a:t>4.5.2020.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6EFEA-A45F-49A8-A427-17B87B53F98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46941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48666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sr-Latn-R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Prof.dr Aleksandar Lj. ĐUKIĆ</a:t>
            </a:r>
          </a:p>
          <a:p>
            <a:r>
              <a:rPr lang="sr-Latn-R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Fakultet medicinskih nauka Univerziteta u Kragujevcu</a:t>
            </a:r>
          </a:p>
          <a:p>
            <a:r>
              <a:rPr lang="sr-Latn-R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Centar za endokrinologiju, dijabetes i bolesti metabolizma</a:t>
            </a:r>
          </a:p>
          <a:p>
            <a:r>
              <a:rPr lang="sr-Latn-RS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Interna klinika, KC Kragujevac</a:t>
            </a:r>
            <a:endParaRPr lang="sr-Latn-R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21468" y="96423"/>
            <a:ext cx="2070532" cy="2051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1584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ISHRANA</a:t>
            </a:r>
            <a:r>
              <a:rPr lang="sr-Latn-CS" b="1" dirty="0">
                <a:solidFill>
                  <a:schemeClr val="accent5">
                    <a:lumMod val="50000"/>
                  </a:schemeClr>
                </a:solidFill>
              </a:rPr>
              <a:t> OBOLELIH OD BOLESTI KARDIOVASKULARNOG SISTEMA.</a:t>
            </a:r>
            <a:br>
              <a:rPr lang="sr-Latn-CS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sr-Latn-CS" b="1" dirty="0">
                <a:solidFill>
                  <a:schemeClr val="accent5">
                    <a:lumMod val="50000"/>
                  </a:schemeClr>
                </a:solidFill>
              </a:rPr>
              <a:t> ISHRANA BOLESNIKA SA ENDOKRINOLOŠKIM </a:t>
            </a:r>
            <a:r>
              <a:rPr lang="sr-Latn-CS" b="1" dirty="0" smtClean="0">
                <a:solidFill>
                  <a:schemeClr val="accent5">
                    <a:lumMod val="50000"/>
                  </a:schemeClr>
                </a:solidFill>
              </a:rPr>
              <a:t>POREMEĆAJIMA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sr-Latn-RS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524000" y="4373919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0890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ANOREKSIJA NERVOZA</a:t>
            </a:r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Glavna obeležja anoreksije nervoze: osoba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ne želi da </a:t>
            </a: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zadržati normalnu telesnu masu,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zabrinuta je </a:t>
            </a: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da će se ugojiti, pokazuje značajan poremećaj u percepciji oblika ili veličine svoga tela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, pacijentkinjama ženksog pola </a:t>
            </a: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izostaje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menstruacija.</a:t>
            </a:r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09796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9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9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9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0" grpId="0"/>
      <p:bldP spid="2990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BULIMIJA NERVOZA</a:t>
            </a:r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r-HR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bulimia</a:t>
            </a: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– grč. </a:t>
            </a:r>
            <a:r>
              <a:rPr lang="hr-HR" i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bous</a:t>
            </a: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(vo ili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govedo) </a:t>
            </a: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 </a:t>
            </a:r>
            <a:r>
              <a:rPr lang="hr-HR" i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limos</a:t>
            </a: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(glad) –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prema uzrečici «Toliko </a:t>
            </a: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sam gladan da bih mogao pojesti vola»</a:t>
            </a:r>
          </a:p>
          <a:p>
            <a:pPr>
              <a:lnSpc>
                <a:spcPct val="90000"/>
              </a:lnSpc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Osobe sa bulimijom kao najznačajniji simptoma imaju periode prejedanja iza kojih slede neodgovarajući kompenzatorni postupci sprečavanja porasta telesne mase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Osobe sa bulimjom samoprocenjivanje dovode u blisku vezu sa sopstvenim doživljajem oblika </a:t>
            </a: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 mase tela. </a:t>
            </a:r>
            <a:endParaRPr lang="en-GB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970809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3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3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6" grpId="0"/>
      <p:bldP spid="30310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GOJAZNOST JE BOLEST!!!</a:t>
            </a:r>
          </a:p>
          <a:p>
            <a:endParaRPr lang="sr-Latn-C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Medjunardona klasifikacija bolesti (X revizija): </a:t>
            </a:r>
          </a:p>
          <a:p>
            <a:pPr algn="ctr">
              <a:buFontTx/>
              <a:buNone/>
            </a:pPr>
            <a:r>
              <a:rPr lang="sr-Latn-CS" sz="54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E 66</a:t>
            </a:r>
          </a:p>
          <a:p>
            <a:endParaRPr lang="en-US" sz="54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71554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58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60960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POREMEĆAJI ENERGETSKE RAVNOTEŽE SA POZITIVNIM ENERGETSKIM BILANSOM</a:t>
            </a:r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3200400"/>
            <a:ext cx="7772400" cy="2895600"/>
          </a:xfrm>
        </p:spPr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GOJAZNOST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je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stanje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povećanog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nakupljanja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masti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u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organizmu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5027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762000"/>
            <a:ext cx="77724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Kada se može reći da je neko gojazan ?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73206" y="1934766"/>
            <a:ext cx="106692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 eaLnBrk="0" hangingPunct="0">
              <a:defRPr/>
            </a:pP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Sa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patofiziološkog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aspekta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gojaznost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predstavlja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povećan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udeo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masnog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tkiva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u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ukupnoj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telesnoj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sz="36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masi</a:t>
            </a: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.</a:t>
            </a:r>
            <a:endParaRPr lang="en-US" sz="36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143000" y="3704431"/>
            <a:ext cx="928389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eaLnBrk="0" hangingPunct="0">
              <a:buFontTx/>
              <a:buChar char="•"/>
            </a:pP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gojazne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su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žene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koje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imaju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više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od </a:t>
            </a:r>
            <a:r>
              <a:rPr lang="en-US" sz="4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25%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masnog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tkiva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od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ukupne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telesne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mase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143000" y="4953000"/>
            <a:ext cx="97980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eaLnBrk="0" hangingPunct="0">
              <a:buFontTx/>
              <a:buChar char="•"/>
            </a:pP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gojazni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su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muškarci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koji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imaju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više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od </a:t>
            </a:r>
            <a:r>
              <a:rPr lang="en-US" sz="4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20%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masnog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tkiva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od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ukupne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telesne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mase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71554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435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 advAuto="0"/>
      <p:bldP spid="27652" grpId="0" autoUpdateAnimBg="0"/>
      <p:bldP spid="27653" grpId="0" autoUpdateAnimBg="0"/>
      <p:bldP spid="2765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LEPTIN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8382000" cy="4114800"/>
          </a:xfrm>
        </p:spPr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HORMON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masnih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ćelija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(</a:t>
            </a:r>
            <a:r>
              <a:rPr lang="en-US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adipocita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)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prolazi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kroz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hematoencefalnu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barijeru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,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vezuje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se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za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receptore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u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hipotalamusu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dovodi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do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osećaja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sitosti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povećava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potrošnju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energije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funkcionalna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rezistencija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na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LEPTIN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može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biti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uzrok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gojaznosti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(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otežan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transport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kroz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hematoencefalnu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barijeru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)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8925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306" name="Picture 2" descr="Kalra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7851" y="1165226"/>
            <a:ext cx="8569325" cy="5000625"/>
          </a:xfrm>
          <a:prstGeom prst="rect">
            <a:avLst/>
          </a:prstGeom>
          <a:noFill/>
        </p:spPr>
      </p:pic>
      <p:sp>
        <p:nvSpPr>
          <p:cNvPr id="354307" name="Text Box 3"/>
          <p:cNvSpPr txBox="1">
            <a:spLocks noChangeArrowheads="1"/>
          </p:cNvSpPr>
          <p:nvPr/>
        </p:nvSpPr>
        <p:spPr bwMode="auto">
          <a:xfrm>
            <a:off x="6830373" y="6491288"/>
            <a:ext cx="3695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Kalra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SP, Peptides, 2008; 29: 127-138</a:t>
            </a:r>
          </a:p>
        </p:txBody>
      </p:sp>
      <p:sp>
        <p:nvSpPr>
          <p:cNvPr id="354308" name="Text Box 4"/>
          <p:cNvSpPr txBox="1">
            <a:spLocks noChangeArrowheads="1"/>
          </p:cNvSpPr>
          <p:nvPr/>
        </p:nvSpPr>
        <p:spPr bwMode="auto">
          <a:xfrm>
            <a:off x="2586968" y="304800"/>
            <a:ext cx="743081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sr-Latn-CS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Koncept “funkcionalne rezistencije na leptin”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916712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21994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3400" b="1">
                <a:solidFill>
                  <a:schemeClr val="accent5">
                    <a:lumMod val="50000"/>
                  </a:schemeClr>
                </a:solidFill>
              </a:rPr>
              <a:t>PARAMETRI ZA PROCENU GOJAZNOSTI</a:t>
            </a:r>
            <a:br>
              <a:rPr lang="en-US" sz="3400" b="1">
                <a:solidFill>
                  <a:schemeClr val="accent5">
                    <a:lumMod val="50000"/>
                  </a:schemeClr>
                </a:solidFill>
              </a:rPr>
            </a:br>
            <a:endParaRPr lang="en-US" sz="3400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379" y="1143000"/>
            <a:ext cx="7772400" cy="58674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TELESNA UHRANJENOST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Standardna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TM</a:t>
            </a:r>
          </a:p>
          <a:p>
            <a:pPr algn="ctr"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STM = 0,9 x (TV-100); TV u cm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Body mass index (BMI;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Indeks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TM)</a:t>
            </a:r>
          </a:p>
          <a:p>
            <a:pPr algn="ctr"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BMI = TM/TV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(TM u kg; TV u m)</a:t>
            </a:r>
          </a:p>
          <a:p>
            <a:pPr eaLnBrk="1" hangingPunct="1">
              <a:buFontTx/>
              <a:buNone/>
              <a:defRPr/>
            </a:pP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stepen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gojaznosti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	BMI (kg/m</a:t>
            </a:r>
            <a:r>
              <a:rPr lang="en-US" baseline="30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2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)</a:t>
            </a:r>
          </a:p>
          <a:p>
            <a:pPr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	0				20-25</a:t>
            </a:r>
          </a:p>
          <a:p>
            <a:pPr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	1				26-30</a:t>
            </a:r>
          </a:p>
          <a:p>
            <a:pPr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	2				31-35	</a:t>
            </a:r>
          </a:p>
          <a:p>
            <a:pPr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	3				36-40</a:t>
            </a:r>
          </a:p>
          <a:p>
            <a:pPr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	4				&gt; 40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71554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716463" y="818706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8762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49086"/>
            <a:ext cx="9144000" cy="1143000"/>
          </a:xfrm>
        </p:spPr>
        <p:txBody>
          <a:bodyPr/>
          <a:lstStyle/>
          <a:p>
            <a:pPr eaLnBrk="1" hangingPunct="1"/>
            <a:r>
              <a:rPr lang="en-US" sz="3400" b="1" dirty="0">
                <a:solidFill>
                  <a:schemeClr val="accent5">
                    <a:lumMod val="50000"/>
                  </a:schemeClr>
                </a:solidFill>
              </a:rPr>
              <a:t>PARAMETRI ZA PROCENU GOJAZNOSTI</a:t>
            </a:r>
            <a:br>
              <a:rPr lang="en-US" sz="3400" b="1" dirty="0">
                <a:solidFill>
                  <a:schemeClr val="accent5">
                    <a:lumMod val="50000"/>
                  </a:schemeClr>
                </a:solidFill>
              </a:rPr>
            </a:br>
            <a:endParaRPr lang="en-US" sz="3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4115" y="1504666"/>
            <a:ext cx="7772400" cy="52578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RASPODELA MASNOG TKIVA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odnos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obim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struk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/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kuk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	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muškarci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	&lt; 1,0</a:t>
            </a:r>
          </a:p>
          <a:p>
            <a:pPr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	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žene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		&lt; 0,8</a:t>
            </a:r>
          </a:p>
          <a:p>
            <a:pPr eaLnBrk="1" hangingPunct="1">
              <a:defRPr/>
            </a:pP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obim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struka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	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muškarci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	&lt; </a:t>
            </a:r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94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cm</a:t>
            </a:r>
          </a:p>
          <a:p>
            <a:pPr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		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žene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		&lt; 8</a:t>
            </a:r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0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cm</a:t>
            </a:r>
          </a:p>
          <a:p>
            <a:pPr eaLnBrk="1" hangingPunct="1">
              <a:buFontTx/>
              <a:buNone/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RAZLIKUJU SE DVA TIPA GOJAZNOSTI:</a:t>
            </a:r>
          </a:p>
          <a:p>
            <a:pPr eaLnBrk="1" hangingPunct="1">
              <a:defRPr/>
            </a:pP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androidni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,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abdominalni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ili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centralni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ginoidni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,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glutealni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ili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periferni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71554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838199" y="941537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8300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Text Box 2"/>
          <p:cNvSpPr txBox="1">
            <a:spLocks noChangeArrowheads="1"/>
          </p:cNvSpPr>
          <p:nvPr/>
        </p:nvSpPr>
        <p:spPr bwMode="auto">
          <a:xfrm>
            <a:off x="2667000" y="259488"/>
            <a:ext cx="6705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l-SI" sz="4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Dijagnoza </a:t>
            </a:r>
            <a:r>
              <a:rPr lang="sl-SI" sz="4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gojaznosti</a:t>
            </a:r>
            <a:endParaRPr lang="en-GB" sz="48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313350" name="Line 6"/>
          <p:cNvSpPr>
            <a:spLocks noChangeShapeType="1"/>
          </p:cNvSpPr>
          <p:nvPr/>
        </p:nvSpPr>
        <p:spPr bwMode="auto">
          <a:xfrm>
            <a:off x="5029200" y="3048000"/>
            <a:ext cx="990600" cy="0"/>
          </a:xfrm>
          <a:prstGeom prst="line">
            <a:avLst/>
          </a:prstGeom>
          <a:noFill/>
          <a:ln w="190500">
            <a:solidFill>
              <a:schemeClr val="bg1"/>
            </a:solidFill>
            <a:round/>
            <a:headEnd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3351" name="AutoShape 7"/>
          <p:cNvSpPr>
            <a:spLocks/>
          </p:cNvSpPr>
          <p:nvPr/>
        </p:nvSpPr>
        <p:spPr bwMode="auto">
          <a:xfrm>
            <a:off x="4724400" y="2756773"/>
            <a:ext cx="518818" cy="430054"/>
          </a:xfrm>
          <a:prstGeom prst="rightBrace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82639" y="1733266"/>
            <a:ext cx="103597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32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Određivanje BMI (ili ITM)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r-Latn-RS" sz="32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Merenje telesne mase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r-Latn-RS" sz="32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Merenje telesne visine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r-Latn-RS" sz="32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Izračunavanje BMI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32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Određivanje raspodele masnog tkiva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r-Latn-RS" sz="32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Merenje obima struka ili odnosa obima struk/kuk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r-Latn-RS" sz="32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Određivanje da li je u pitanju androidni ili ginoidni tip gojaznosti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32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Merenje procentualnog udela masti u telu (sastava tela)</a:t>
            </a:r>
            <a:endParaRPr lang="en-US" sz="32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5574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2063750" y="260351"/>
            <a:ext cx="74911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36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OSNOVNI POJMOVI VEZANI ZA ISHRANU</a:t>
            </a: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2027337" y="1125538"/>
            <a:ext cx="3276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hr-HR" sz="240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636092" y="981076"/>
            <a:ext cx="109023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VARENJE</a:t>
            </a:r>
            <a:r>
              <a:rPr lang="hr-HR" sz="240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</a:p>
          <a:p>
            <a:r>
              <a:rPr lang="hr-HR" sz="2400">
                <a:solidFill>
                  <a:schemeClr val="accent5">
                    <a:lumMod val="50000"/>
                  </a:schemeClr>
                </a:solidFill>
                <a:latin typeface="+mj-lt"/>
              </a:rPr>
              <a:t>Niz fizičkih i hemijskih promena kojima se hrana pretvara u </a:t>
            </a:r>
          </a:p>
          <a:p>
            <a:r>
              <a:rPr lang="hr-HR" sz="2400">
                <a:solidFill>
                  <a:schemeClr val="accent5">
                    <a:lumMod val="50000"/>
                  </a:schemeClr>
                </a:solidFill>
                <a:latin typeface="+mj-lt"/>
              </a:rPr>
              <a:t>jednostavnija hemijska jedinjanja koja su uporabljiva za organizam i u stanju su da se resorbuju u krv.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723331" y="2743200"/>
            <a:ext cx="106316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hr-HR" sz="24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APSORPCIJA</a:t>
            </a:r>
            <a:r>
              <a:rPr lang="hr-HR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</a:p>
          <a:p>
            <a:r>
              <a:rPr lang="hr-HR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Proces u kojem se konačni razgrađeni sastojci masti, ugljenih hidrata i </a:t>
            </a:r>
          </a:p>
          <a:p>
            <a:r>
              <a:rPr lang="hr-HR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proteina preko crievne sluznice odvode u krvotok portalne vene koja ih prenosi u jetru.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616756" y="4797425"/>
            <a:ext cx="1107629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hr-HR" sz="24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METABOLIZAM</a:t>
            </a:r>
          </a:p>
          <a:p>
            <a:r>
              <a:rPr lang="hr-HR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Završna faza obrade hrane u organizmu. Taj proces podrazumeva </a:t>
            </a:r>
            <a:r>
              <a:rPr lang="hr-HR" sz="2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sve </a:t>
            </a:r>
            <a:r>
              <a:rPr lang="hr-HR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hemijske promene na hranljivim materijama, od momenta kada </a:t>
            </a:r>
            <a:r>
              <a:rPr lang="hr-HR" sz="2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su </a:t>
            </a:r>
            <a:r>
              <a:rPr lang="hr-HR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apsorbovane pa sve do njihove upotrebe za gradivne, energetske </a:t>
            </a:r>
            <a:r>
              <a:rPr lang="hr-HR" sz="24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ili </a:t>
            </a:r>
            <a:r>
              <a:rPr lang="hr-HR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regulatorne potrebe organizma.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824552" y="981076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7614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78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78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77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78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78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ChangeArrowheads="1"/>
          </p:cNvSpPr>
          <p:nvPr/>
        </p:nvSpPr>
        <p:spPr bwMode="auto">
          <a:xfrm>
            <a:off x="655093" y="304800"/>
            <a:ext cx="9304883" cy="98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sl-SI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Efekti redukcije prekomerne telesne mase od 10%</a:t>
            </a:r>
            <a:endParaRPr lang="en-GB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4372" name="Text Box 4"/>
          <p:cNvSpPr txBox="1">
            <a:spLocks noChangeArrowheads="1"/>
          </p:cNvSpPr>
          <p:nvPr/>
        </p:nvSpPr>
        <p:spPr bwMode="auto">
          <a:xfrm>
            <a:off x="2438400" y="2286001"/>
            <a:ext cx="3962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000"/>
          </a:p>
        </p:txBody>
      </p:sp>
      <p:sp>
        <p:nvSpPr>
          <p:cNvPr id="314373" name="Text Box 5"/>
          <p:cNvSpPr txBox="1">
            <a:spLocks noChangeArrowheads="1"/>
          </p:cNvSpPr>
          <p:nvPr/>
        </p:nvSpPr>
        <p:spPr bwMode="auto">
          <a:xfrm>
            <a:off x="1905000" y="5029201"/>
            <a:ext cx="3886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000"/>
          </a:p>
        </p:txBody>
      </p:sp>
      <p:sp>
        <p:nvSpPr>
          <p:cNvPr id="314374" name="Rectangle 6"/>
          <p:cNvSpPr>
            <a:spLocks noChangeArrowheads="1"/>
          </p:cNvSpPr>
          <p:nvPr/>
        </p:nvSpPr>
        <p:spPr bwMode="auto">
          <a:xfrm>
            <a:off x="609600" y="1493839"/>
            <a:ext cx="4800600" cy="1524000"/>
          </a:xfrm>
          <a:prstGeom prst="rect">
            <a:avLst/>
          </a:prstGeom>
          <a:solidFill>
            <a:srgbClr val="FFFF00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prstShdw prst="shdw18" dist="17961" dir="13500000">
              <a:srgbClr val="FF66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r>
              <a:rPr lang="sl-SI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Mortalitet</a:t>
            </a:r>
          </a:p>
          <a:p>
            <a:r>
              <a:rPr lang="sl-SI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</a:t>
            </a:r>
            <a:r>
              <a:rPr lang="sl-SI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20-25%</a:t>
            </a:r>
            <a:r>
              <a:rPr lang="sl-SI" sz="2000" dirty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sl-SI" sz="2000" b="1" dirty="0">
                <a:solidFill>
                  <a:srgbClr val="000099"/>
                </a:solidFill>
                <a:cs typeface="Times New Roman" pitchFamily="18" charset="0"/>
              </a:rPr>
              <a:t>ukupnog mortaliteta</a:t>
            </a:r>
            <a:endParaRPr lang="en-GB" sz="2000" b="1" dirty="0">
              <a:solidFill>
                <a:srgbClr val="000099"/>
              </a:solidFill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sl-SI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</a:t>
            </a:r>
            <a:r>
              <a:rPr lang="sl-SI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30-40%</a:t>
            </a:r>
            <a:r>
              <a:rPr lang="sl-SI" sz="2000" dirty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sl-SI" sz="2000" b="1" dirty="0">
                <a:solidFill>
                  <a:srgbClr val="000099"/>
                </a:solidFill>
              </a:rPr>
              <a:t>uzrokovanog</a:t>
            </a:r>
            <a:r>
              <a:rPr lang="sl-SI" sz="2000" b="1" dirty="0">
                <a:solidFill>
                  <a:srgbClr val="000099"/>
                </a:solidFill>
                <a:cs typeface="Times New Roman" pitchFamily="18" charset="0"/>
              </a:rPr>
              <a:t> šeć</a:t>
            </a:r>
            <a:r>
              <a:rPr lang="sl-SI" sz="2000" b="1" dirty="0">
                <a:solidFill>
                  <a:srgbClr val="000099"/>
                </a:solidFill>
              </a:rPr>
              <a:t>ernom</a:t>
            </a:r>
            <a:r>
              <a:rPr lang="sl-SI" sz="2000" b="1" dirty="0">
                <a:solidFill>
                  <a:srgbClr val="000099"/>
                </a:solidFill>
                <a:cs typeface="Times New Roman" pitchFamily="18" charset="0"/>
              </a:rPr>
              <a:t> bole</a:t>
            </a:r>
            <a:r>
              <a:rPr lang="sl-SI" sz="2000" b="1" dirty="0">
                <a:solidFill>
                  <a:srgbClr val="000099"/>
                </a:solidFill>
              </a:rPr>
              <a:t>šću</a:t>
            </a:r>
            <a:endParaRPr lang="en-GB" sz="2000" b="1" dirty="0">
              <a:solidFill>
                <a:srgbClr val="FF6600"/>
              </a:solidFill>
              <a:cs typeface="Times New Roman" pitchFamily="18" charset="0"/>
              <a:sym typeface="Symbol" pitchFamily="18" charset="2"/>
            </a:endParaRPr>
          </a:p>
          <a:p>
            <a:pPr eaLnBrk="0" hangingPunct="0">
              <a:buFont typeface="Symbol" pitchFamily="18" charset="2"/>
              <a:buNone/>
            </a:pPr>
            <a:r>
              <a:rPr lang="sl-SI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sl-SI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40-50%</a:t>
            </a:r>
            <a:r>
              <a:rPr lang="sl-SI" sz="2000" dirty="0">
                <a:solidFill>
                  <a:srgbClr val="FF6600"/>
                </a:solidFill>
                <a:cs typeface="Times New Roman" pitchFamily="18" charset="0"/>
              </a:rPr>
              <a:t> </a:t>
            </a:r>
            <a:r>
              <a:rPr lang="sl-SI" sz="2000" b="1" dirty="0">
                <a:solidFill>
                  <a:srgbClr val="000099"/>
                </a:solidFill>
              </a:rPr>
              <a:t>uzrokovanog</a:t>
            </a:r>
            <a:r>
              <a:rPr lang="sl-SI" sz="2000" b="1" dirty="0">
                <a:solidFill>
                  <a:srgbClr val="000099"/>
                </a:solidFill>
                <a:cs typeface="Times New Roman" pitchFamily="18" charset="0"/>
              </a:rPr>
              <a:t> mal</a:t>
            </a:r>
            <a:r>
              <a:rPr lang="sl-SI" sz="2000" b="1" dirty="0">
                <a:solidFill>
                  <a:srgbClr val="000099"/>
                </a:solidFill>
              </a:rPr>
              <a:t>ignim </a:t>
            </a:r>
            <a:r>
              <a:rPr lang="sl-SI" sz="2000" b="1" dirty="0">
                <a:solidFill>
                  <a:srgbClr val="000099"/>
                </a:solidFill>
                <a:cs typeface="Times New Roman" pitchFamily="18" charset="0"/>
              </a:rPr>
              <a:t>bolesti</a:t>
            </a:r>
            <a:r>
              <a:rPr lang="sl-SI" sz="2000" b="1" dirty="0">
                <a:solidFill>
                  <a:srgbClr val="000099"/>
                </a:solidFill>
              </a:rPr>
              <a:t>ma</a:t>
            </a:r>
            <a:endParaRPr lang="en-GB" sz="2000" b="1" dirty="0">
              <a:solidFill>
                <a:srgbClr val="000099"/>
              </a:solidFill>
            </a:endParaRPr>
          </a:p>
          <a:p>
            <a:endParaRPr lang="en-GB" sz="1000" dirty="0">
              <a:solidFill>
                <a:srgbClr val="000099"/>
              </a:solidFill>
            </a:endParaRPr>
          </a:p>
        </p:txBody>
      </p:sp>
      <p:sp>
        <p:nvSpPr>
          <p:cNvPr id="314375" name="Rectangle 7"/>
          <p:cNvSpPr>
            <a:spLocks noChangeArrowheads="1"/>
          </p:cNvSpPr>
          <p:nvPr/>
        </p:nvSpPr>
        <p:spPr bwMode="auto">
          <a:xfrm>
            <a:off x="609600" y="3390901"/>
            <a:ext cx="4343400" cy="1600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prstShdw prst="shdw18" dist="17961" dir="13500000">
              <a:srgbClr val="FF66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r>
              <a:rPr lang="sl-SI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Šećerna bolest</a:t>
            </a:r>
          </a:p>
          <a:p>
            <a:pPr>
              <a:buFont typeface="Symbol" pitchFamily="18" charset="2"/>
              <a:buChar char="¯"/>
            </a:pPr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&gt; 50%</a:t>
            </a:r>
            <a:r>
              <a:rPr lang="sl-SI" sz="200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sl-SI" sz="2000">
                <a:solidFill>
                  <a:srgbClr val="000099"/>
                </a:solidFill>
              </a:rPr>
              <a:t>  </a:t>
            </a:r>
            <a:r>
              <a:rPr lang="sl-SI" sz="2000" b="1">
                <a:solidFill>
                  <a:srgbClr val="000099"/>
                </a:solidFill>
                <a:cs typeface="Times New Roman" pitchFamily="18" charset="0"/>
              </a:rPr>
              <a:t>rizika razvoja šećerne</a:t>
            </a:r>
            <a:r>
              <a:rPr lang="sl-SI" sz="2000" b="1">
                <a:solidFill>
                  <a:srgbClr val="000099"/>
                </a:solidFill>
              </a:rPr>
              <a:t> bolesti</a:t>
            </a:r>
          </a:p>
          <a:p>
            <a:pPr eaLnBrk="0" hangingPunct="0"/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</a:t>
            </a:r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30-50%</a:t>
            </a:r>
            <a:r>
              <a:rPr lang="sl-SI" sz="200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sl-SI" sz="2000" b="1">
                <a:solidFill>
                  <a:srgbClr val="000099"/>
                </a:solidFill>
                <a:cs typeface="Times New Roman" pitchFamily="18" charset="0"/>
              </a:rPr>
              <a:t>glikemije našte</a:t>
            </a:r>
            <a:endParaRPr lang="en-GB" sz="2000" b="1">
              <a:solidFill>
                <a:srgbClr val="000099"/>
              </a:solidFill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</a:t>
            </a:r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15%</a:t>
            </a:r>
            <a:r>
              <a:rPr lang="sl-SI" sz="2000">
                <a:solidFill>
                  <a:srgbClr val="000099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sl-SI" sz="2000">
                <a:solidFill>
                  <a:srgbClr val="000099"/>
                </a:solidFill>
                <a:sym typeface="Symbol" pitchFamily="18" charset="2"/>
              </a:rPr>
              <a:t>     </a:t>
            </a:r>
            <a:r>
              <a:rPr lang="sl-SI" sz="2000" b="1">
                <a:solidFill>
                  <a:srgbClr val="000099"/>
                </a:solidFill>
                <a:cs typeface="Times New Roman" pitchFamily="18" charset="0"/>
                <a:sym typeface="Symbol" pitchFamily="18" charset="2"/>
              </a:rPr>
              <a:t>HbA1c</a:t>
            </a:r>
            <a:endParaRPr lang="en-GB" sz="2000" b="1">
              <a:solidFill>
                <a:srgbClr val="000099"/>
              </a:solidFill>
              <a:cs typeface="Times New Roman" pitchFamily="18" charset="0"/>
              <a:sym typeface="Symbol" pitchFamily="18" charset="2"/>
            </a:endParaRPr>
          </a:p>
          <a:p>
            <a:endParaRPr lang="en-GB" sz="1000" b="1">
              <a:solidFill>
                <a:srgbClr val="000099"/>
              </a:solidFill>
            </a:endParaRPr>
          </a:p>
        </p:txBody>
      </p:sp>
      <p:sp>
        <p:nvSpPr>
          <p:cNvPr id="314376" name="Rectangle 8"/>
          <p:cNvSpPr>
            <a:spLocks noChangeArrowheads="1"/>
          </p:cNvSpPr>
          <p:nvPr/>
        </p:nvSpPr>
        <p:spPr bwMode="auto">
          <a:xfrm>
            <a:off x="647700" y="5273676"/>
            <a:ext cx="3200400" cy="1447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prstShdw prst="shdw18" dist="17961" dir="13500000">
              <a:srgbClr val="FF66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sl-SI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Krvni pritisak</a:t>
            </a:r>
          </a:p>
          <a:p>
            <a:pPr eaLnBrk="0" hangingPunct="0">
              <a:buFont typeface="Symbol" pitchFamily="18" charset="2"/>
              <a:buChar char="¯"/>
            </a:pPr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10 mmHg </a:t>
            </a:r>
            <a:r>
              <a:rPr lang="sl-SI" sz="2000" b="1">
                <a:solidFill>
                  <a:srgbClr val="000099"/>
                </a:solidFill>
                <a:sym typeface="Symbol" pitchFamily="18" charset="2"/>
              </a:rPr>
              <a:t>sistolnog i </a:t>
            </a:r>
          </a:p>
          <a:p>
            <a:pPr eaLnBrk="0" hangingPunct="0">
              <a:buFont typeface="Symbol" pitchFamily="18" charset="2"/>
              <a:buNone/>
            </a:pPr>
            <a:r>
              <a:rPr lang="sl-SI" sz="2000" b="1">
                <a:solidFill>
                  <a:srgbClr val="000099"/>
                </a:solidFill>
                <a:sym typeface="Symbol" pitchFamily="18" charset="2"/>
              </a:rPr>
              <a:t>dijastolnog </a:t>
            </a:r>
            <a:r>
              <a:rPr lang="sl-SI" sz="2000" b="1">
                <a:solidFill>
                  <a:srgbClr val="000099"/>
                </a:solidFill>
                <a:cs typeface="Times New Roman" pitchFamily="18" charset="0"/>
              </a:rPr>
              <a:t>pritiska</a:t>
            </a:r>
            <a:endParaRPr lang="en-GB" sz="3600" b="1">
              <a:solidFill>
                <a:srgbClr val="FF6600"/>
              </a:solidFill>
            </a:endParaRPr>
          </a:p>
          <a:p>
            <a:endParaRPr lang="en-GB" sz="1000"/>
          </a:p>
        </p:txBody>
      </p:sp>
      <p:sp>
        <p:nvSpPr>
          <p:cNvPr id="314377" name="Rectangle 9"/>
          <p:cNvSpPr>
            <a:spLocks noChangeArrowheads="1"/>
          </p:cNvSpPr>
          <p:nvPr/>
        </p:nvSpPr>
        <p:spPr bwMode="auto">
          <a:xfrm>
            <a:off x="7581901" y="1409701"/>
            <a:ext cx="3124200" cy="1447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6600"/>
            </a:solidFill>
            <a:miter lim="800000"/>
            <a:headEnd/>
            <a:tailEnd/>
          </a:ln>
          <a:effectLst>
            <a:prstShdw prst="shdw18" dist="17961" dir="13500000">
              <a:srgbClr val="FF66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r>
              <a:rPr lang="sl-SI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Lipidi</a:t>
            </a:r>
          </a:p>
          <a:p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</a:t>
            </a:r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10%</a:t>
            </a:r>
            <a:r>
              <a:rPr lang="sl-SI" sz="200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sl-SI" sz="2000" b="1">
                <a:solidFill>
                  <a:srgbClr val="000099"/>
                </a:solidFill>
                <a:cs typeface="Times New Roman" pitchFamily="18" charset="0"/>
              </a:rPr>
              <a:t>ukupnog holesterola</a:t>
            </a:r>
            <a:endParaRPr lang="en-GB" sz="2000" b="1">
              <a:solidFill>
                <a:srgbClr val="000099"/>
              </a:solidFill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</a:t>
            </a:r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15%</a:t>
            </a:r>
            <a:r>
              <a:rPr lang="sl-SI" sz="200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sl-SI" sz="2000" b="1">
                <a:solidFill>
                  <a:srgbClr val="000099"/>
                </a:solidFill>
                <a:cs typeface="Times New Roman" pitchFamily="18" charset="0"/>
              </a:rPr>
              <a:t>LDL-holesterola</a:t>
            </a:r>
            <a:endParaRPr lang="en-GB" sz="2000" b="1">
              <a:solidFill>
                <a:srgbClr val="000099"/>
              </a:solidFill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</a:t>
            </a:r>
            <a:r>
              <a:rPr lang="sl-SI" sz="20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sl-SI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HDL</a:t>
            </a:r>
            <a:r>
              <a:rPr lang="sl-SI" sz="2000" b="1">
                <a:solidFill>
                  <a:srgbClr val="000099"/>
                </a:solidFill>
                <a:cs typeface="Times New Roman" pitchFamily="18" charset="0"/>
              </a:rPr>
              <a:t>-holesterola</a:t>
            </a:r>
            <a:endParaRPr lang="en-GB" sz="2000" b="1">
              <a:solidFill>
                <a:srgbClr val="000099"/>
              </a:solidFill>
              <a:cs typeface="Times New Roman" pitchFamily="18" charset="0"/>
              <a:sym typeface="Symbol" pitchFamily="18" charset="2"/>
            </a:endParaRPr>
          </a:p>
          <a:p>
            <a:endParaRPr lang="en-GB" sz="1000" b="1">
              <a:solidFill>
                <a:srgbClr val="000099"/>
              </a:solidFill>
            </a:endParaRPr>
          </a:p>
        </p:txBody>
      </p:sp>
      <p:sp>
        <p:nvSpPr>
          <p:cNvPr id="314378" name="Rectangle 10"/>
          <p:cNvSpPr>
            <a:spLocks noChangeArrowheads="1"/>
          </p:cNvSpPr>
          <p:nvPr/>
        </p:nvSpPr>
        <p:spPr bwMode="auto">
          <a:xfrm flipH="1">
            <a:off x="609600" y="2464584"/>
            <a:ext cx="36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l-SI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</a:t>
            </a:r>
            <a:endParaRPr lang="en-GB" sz="2000" b="1" dirty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  <a:sym typeface="Symbol" pitchFamily="18" charset="2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89084" y="1294623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84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sl-SI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Lečenje gojaznosti</a:t>
            </a:r>
            <a:endParaRPr lang="en-GB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5395" name="Text Box 3"/>
          <p:cNvSpPr txBox="1">
            <a:spLocks noChangeArrowheads="1"/>
          </p:cNvSpPr>
          <p:nvPr/>
        </p:nvSpPr>
        <p:spPr bwMode="auto">
          <a:xfrm>
            <a:off x="838200" y="1690688"/>
            <a:ext cx="827850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sl-SI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pravilna ishrana (dijetoterapija)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l-SI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povećana fizička aktivnost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l-SI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promena stila života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l-SI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medikamentsko lečenje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l-SI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hirurško lečenje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l-SI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drugi postupci</a:t>
            </a:r>
            <a:endParaRPr lang="en-GB" sz="32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886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4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Ishrana obolelih od Diabetes mellitus-a</a:t>
            </a:r>
            <a:endParaRPr lang="en-US" sz="40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Dijeta kao integrativni deo procesa lečenja u celini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Ciljevi terapije (gliko i liporegulacija, prevencija akutnih i hroničnih komplikacija, regulacij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a</a:t>
            </a:r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telesne mase)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Osnovni principi dijete</a:t>
            </a:r>
          </a:p>
          <a:p>
            <a:pPr lvl="1"/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Broj obroka</a:t>
            </a:r>
          </a:p>
          <a:p>
            <a:pPr lvl="1"/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Bazična uputstva o hrani</a:t>
            </a:r>
          </a:p>
          <a:p>
            <a:pPr lvl="1"/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Specifičnosti dijete: ukupan kalorijski unos, unos ugljenih hidrata, masti i proteina</a:t>
            </a:r>
          </a:p>
          <a:p>
            <a:pPr lvl="1"/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22931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ukupan kalorijski unos</a:t>
            </a:r>
            <a:b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524000"/>
            <a:ext cx="84582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energetska vrednost dnevnog unosa hrane treba da odgovara RDA standardima za zdrave osobe (20-30 kalorija dnevno po kilogramu je dovoljno za održavanje telesne mase)</a:t>
            </a:r>
          </a:p>
          <a:p>
            <a:pPr>
              <a:lnSpc>
                <a:spcPct val="8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Gojazni: najčešće kod obolelih od DM2, preporučuje se postepeno smanjenje telesne mase kroz  dnevnu redukciju energetskog unosa za 200-500 kalorija u odnosu na RDA standard (na ovaj način se telesna masa smanjuje dinamikom od oko 2-3 kilograma mesečno)</a:t>
            </a:r>
          </a:p>
          <a:p>
            <a:pPr>
              <a:lnSpc>
                <a:spcPct val="8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Pothranjeni: povećati TM (početak DM1)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146600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33350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1" y="1924334"/>
            <a:ext cx="10762396" cy="440026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l-SI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dnevni unos ugljenih hidrata</a:t>
            </a:r>
            <a:r>
              <a:rPr lang="sl-SI" sz="24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kod obolelih treba da predstavlja 50-60% od ukupnog dnevnog kalorijskog unosa </a:t>
            </a:r>
          </a:p>
          <a:p>
            <a:pPr>
              <a:lnSpc>
                <a:spcPct val="90000"/>
              </a:lnSpc>
            </a:pPr>
            <a:r>
              <a:rPr lang="sl-SI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Redukcija dnevnih “ekskurzija glikoze” (dobro komponovani obroci) </a:t>
            </a:r>
          </a:p>
          <a:p>
            <a:pPr>
              <a:lnSpc>
                <a:spcPct val="90000"/>
              </a:lnSpc>
            </a:pPr>
            <a:r>
              <a:rPr lang="sl-SI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Izbegavanje jednostavnih ugljenih hidrata (brzo povećanje glikemije, vare se za manje od jednog sata): dodavanje proeteina obroku će značajno usporiti varenje kompletnog obroka i sprečiti nagli skok glikemije posle obroka</a:t>
            </a:r>
          </a:p>
          <a:p>
            <a:pPr>
              <a:lnSpc>
                <a:spcPct val="90000"/>
              </a:lnSpc>
            </a:pPr>
            <a:r>
              <a:rPr lang="sl-SI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preporučuje se da se ugljeni hidrati unose u obliku složenih šećera sa nižim glikemi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js</a:t>
            </a:r>
            <a:r>
              <a:rPr lang="sl-SI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kim indeksom i značajnim sadržajem dijetetskih valakana: 10-15 g/1000kcal (povrće, integralne žitarice) koji sadrže i veće količine prirodnih antioksidanata i oligoelemenata (mogu biti korisni u prevenciji većeg broja hroničnih oboljenja)</a:t>
            </a:r>
          </a:p>
          <a:p>
            <a:pPr>
              <a:lnSpc>
                <a:spcPct val="90000"/>
              </a:lnSpc>
            </a:pPr>
            <a:r>
              <a:rPr lang="sl-SI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Uskladiti unošenje obroka i primenu terapije (oralni antidijabeteici i insulin)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1143000"/>
          </a:xfrm>
        </p:spPr>
        <p:txBody>
          <a:bodyPr/>
          <a:lstStyle/>
          <a:p>
            <a:r>
              <a:rPr lang="sl-SI" sz="4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unos ugljenih hidrata</a:t>
            </a:r>
            <a:endParaRPr lang="en-US" sz="48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1" y="1142841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0500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Glikemijski indeks (GI)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GI je mera u kom stepenu poojedine namirnice dovode do porasta glikoze nakon obroka u odnosu na “referentnu vrednost” (beli hleb ili glikoza).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Namirnice su podeljene na one sa: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Niskim GI: sušeni pasulj i legumi, voće, integralni hleb, ceralije, povrće koje nema skroba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Umerenim GI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Visokim GI 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058498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Glikemijski indeks (GI)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Šta sve utiče na GI?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Generalno pravilo: više skuvana i više obrađivana hrana – veći GI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Što zrelije voće ili povrće veći GI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Što više obrađeno veći GI: voćni sok ima veći GI od voća, pire ima veći GI od celog kropira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Ukoliko se uzima hrana sa velikim GI, kombinovati je sa onom koja ima mali GI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5670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1" y="1668468"/>
            <a:ext cx="10404230" cy="438467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l-SI" sz="3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energetska vrednost dnevnog unosa masti treba da iznosi oko 25% od ukupnog dnevnog kalorijskog unosa</a:t>
            </a:r>
          </a:p>
          <a:p>
            <a:pPr>
              <a:lnSpc>
                <a:spcPct val="80000"/>
              </a:lnSpc>
            </a:pPr>
            <a:r>
              <a:rPr lang="sl-SI" sz="3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Masti mogu pogoršati rezistenciju na insulin </a:t>
            </a:r>
            <a:r>
              <a:rPr lang="sr-Latn-CS" sz="3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(</a:t>
            </a:r>
            <a:r>
              <a:rPr lang="sl-SI" sz="3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karakeristika nekih oblika DM2) te dnevni unos masti</a:t>
            </a:r>
            <a:r>
              <a:rPr lang="sl-SI" sz="36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3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mora biti strogo kontrolisan </a:t>
            </a:r>
          </a:p>
          <a:p>
            <a:pPr>
              <a:lnSpc>
                <a:spcPct val="80000"/>
              </a:lnSpc>
            </a:pPr>
            <a:r>
              <a:rPr lang="sl-SI" sz="3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preporučuje se povećanje unosa nezasićenih i smanjenje unosa zasićenih masnih kiselina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36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title"/>
          </p:nvPr>
        </p:nvSpPr>
        <p:spPr>
          <a:xfrm>
            <a:off x="2003415" y="413982"/>
            <a:ext cx="7772400" cy="838200"/>
          </a:xfrm>
        </p:spPr>
        <p:txBody>
          <a:bodyPr>
            <a:noAutofit/>
          </a:bodyPr>
          <a:lstStyle/>
          <a:p>
            <a:pPr algn="ctr"/>
            <a:r>
              <a:rPr lang="sl-SI" sz="4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unos masti</a:t>
            </a:r>
            <a:br>
              <a:rPr lang="sl-SI" sz="4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endParaRPr lang="en-US" sz="48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1" y="1143000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9915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47850" y="1557338"/>
            <a:ext cx="83058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dnevni unos proteina treba da predstavlja 10-15% od ukupnog dnevnog kalorijskog unosa (maksimalno 20%) - 1-1.5 g/kg TM</a:t>
            </a:r>
          </a:p>
          <a:p>
            <a:pPr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Dijabetesna nefropatija: u slučaju postojanja proteinurije dnevni unos proteina treba smanjiti na 0.5-0.8g/kg TM</a:t>
            </a:r>
            <a:endParaRPr lang="sr-Latn-C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unos proteina</a:t>
            </a:r>
            <a:br>
              <a:rPr lang="sl-SI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endParaRPr lang="en-US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269083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8715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847851" y="430214"/>
            <a:ext cx="882850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800">
                <a:solidFill>
                  <a:schemeClr val="accent5">
                    <a:lumMod val="50000"/>
                  </a:schemeClr>
                </a:solidFill>
                <a:latin typeface="+mj-lt"/>
              </a:rPr>
              <a:t>Metabolizam se istovremeno odvija u dva osnovna procesa: </a:t>
            </a:r>
          </a:p>
          <a:p>
            <a:r>
              <a:rPr lang="hr-HR" sz="2800" b="1" i="1">
                <a:solidFill>
                  <a:schemeClr val="accent5">
                    <a:lumMod val="50000"/>
                  </a:schemeClr>
                </a:solidFill>
                <a:latin typeface="+mj-lt"/>
              </a:rPr>
              <a:t>anabolizam i katabolizam.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1919289" y="1412875"/>
            <a:ext cx="837363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ANABOLIČKI PROCES</a:t>
            </a:r>
          </a:p>
          <a:p>
            <a:r>
              <a:rPr lang="hr-HR" sz="28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Proces izgradnje tokom kog se hranljivi sastojci koriste za </a:t>
            </a:r>
          </a:p>
          <a:p>
            <a:r>
              <a:rPr lang="hr-HR" sz="28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ugradnju supstance koje su telu potrebne.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1847850" y="2852739"/>
            <a:ext cx="88201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28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KATABOLIČKI PROCES</a:t>
            </a:r>
          </a:p>
          <a:p>
            <a:r>
              <a:rPr lang="hr-HR" sz="2800">
                <a:solidFill>
                  <a:schemeClr val="accent5">
                    <a:lumMod val="50000"/>
                  </a:schemeClr>
                </a:solidFill>
                <a:latin typeface="+mj-lt"/>
              </a:rPr>
              <a:t>Proces tokom kog razni sastojci tkiva bivaju razgrađeni i upotrebljeni za različite potrebe.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1847850" y="4365625"/>
            <a:ext cx="1004313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8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DIJETA</a:t>
            </a:r>
            <a:r>
              <a:rPr lang="hr-HR" sz="280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</a:p>
          <a:p>
            <a:r>
              <a:rPr lang="hr-HR" sz="2800">
                <a:solidFill>
                  <a:schemeClr val="accent5">
                    <a:lumMod val="50000"/>
                  </a:schemeClr>
                </a:solidFill>
                <a:latin typeface="+mj-lt"/>
              </a:rPr>
              <a:t>U anglosaksonskim zemljama pod dijetom se podrazumeva bilo </a:t>
            </a:r>
          </a:p>
          <a:p>
            <a:r>
              <a:rPr lang="hr-HR" sz="2800">
                <a:solidFill>
                  <a:schemeClr val="accent5">
                    <a:lumMod val="50000"/>
                  </a:schemeClr>
                </a:solidFill>
                <a:latin typeface="+mj-lt"/>
              </a:rPr>
              <a:t>koji način ishrane. </a:t>
            </a:r>
          </a:p>
          <a:p>
            <a:r>
              <a:rPr lang="hr-HR" sz="2800">
                <a:solidFill>
                  <a:schemeClr val="accent5">
                    <a:lumMod val="50000"/>
                  </a:schemeClr>
                </a:solidFill>
                <a:latin typeface="+mj-lt"/>
              </a:rPr>
              <a:t>Kod nas se podrazumijeva način ishrane s ciljem smanjivanja telesne </a:t>
            </a:r>
          </a:p>
          <a:p>
            <a:r>
              <a:rPr lang="hr-HR" sz="2800">
                <a:solidFill>
                  <a:schemeClr val="accent5">
                    <a:lumMod val="50000"/>
                  </a:schemeClr>
                </a:solidFill>
                <a:latin typeface="+mj-lt"/>
              </a:rPr>
              <a:t>mase.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717886" y="1384321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3623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8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8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8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8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88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88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88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88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2401794" y="323948"/>
            <a:ext cx="85161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RS" sz="4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KAKO SE MOŽE IZVRŠITI </a:t>
            </a:r>
            <a:r>
              <a:rPr lang="hr-HR" sz="4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PODELA HRANE?</a:t>
            </a:r>
            <a:r>
              <a:rPr lang="hr-HR" sz="28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endParaRPr lang="hr-HR" sz="28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1288886" y="1557338"/>
            <a:ext cx="3743325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hr-HR" sz="32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342900" indent="-342900">
              <a:buFontTx/>
              <a:buAutoNum type="arabicPeriod"/>
            </a:pPr>
            <a:r>
              <a:rPr lang="hr-HR" sz="2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Belančevine (proteini)</a:t>
            </a:r>
          </a:p>
          <a:p>
            <a:pPr marL="342900" indent="-342900">
              <a:buFontTx/>
              <a:buAutoNum type="arabicPeriod"/>
            </a:pPr>
            <a:endParaRPr lang="hr-HR" sz="28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342900" indent="-342900">
              <a:buFontTx/>
              <a:buAutoNum type="arabicPeriod"/>
            </a:pPr>
            <a:r>
              <a:rPr lang="hr-HR" sz="2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Ugljeni hidrati </a:t>
            </a:r>
          </a:p>
          <a:p>
            <a:pPr marL="342900" indent="-342900">
              <a:buFontTx/>
              <a:buAutoNum type="arabicPeriod"/>
            </a:pPr>
            <a:endParaRPr lang="hr-HR" sz="28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342900" indent="-342900">
              <a:buFontTx/>
              <a:buAutoNum type="arabicPeriod"/>
            </a:pPr>
            <a:r>
              <a:rPr lang="hr-HR" sz="2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Masti </a:t>
            </a:r>
          </a:p>
          <a:p>
            <a:pPr marL="342900" indent="-342900">
              <a:buFontTx/>
              <a:buAutoNum type="arabicPeriod"/>
            </a:pPr>
            <a:endParaRPr lang="hr-HR" sz="28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342900" indent="-342900">
              <a:buFontTx/>
              <a:buAutoNum type="arabicPeriod"/>
            </a:pPr>
            <a:r>
              <a:rPr lang="hr-HR" sz="2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Vlakna </a:t>
            </a:r>
          </a:p>
          <a:p>
            <a:pPr marL="342900" indent="-342900">
              <a:buFontTx/>
              <a:buAutoNum type="arabicPeriod"/>
            </a:pPr>
            <a:endParaRPr lang="hr-HR" sz="28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342900" indent="-342900">
              <a:buFontTx/>
              <a:buAutoNum type="arabicPeriod"/>
            </a:pPr>
            <a:r>
              <a:rPr lang="hr-HR" sz="2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Vitamini </a:t>
            </a:r>
          </a:p>
          <a:p>
            <a:pPr marL="342900" indent="-342900">
              <a:buFontTx/>
              <a:buAutoNum type="arabicPeriod"/>
            </a:pPr>
            <a:endParaRPr lang="hr-HR" sz="28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342900" indent="-342900">
              <a:buFontTx/>
              <a:buAutoNum type="arabicPeriod"/>
            </a:pPr>
            <a:r>
              <a:rPr lang="hr-HR" sz="2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Minerali </a:t>
            </a:r>
          </a:p>
          <a:p>
            <a:pPr marL="342900" indent="-342900">
              <a:buFontTx/>
              <a:buAutoNum type="arabicPeriod"/>
            </a:pPr>
            <a:endParaRPr lang="hr-HR" sz="28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marL="342900" indent="-342900">
              <a:buFontTx/>
              <a:buAutoNum type="arabicPeriod"/>
            </a:pPr>
            <a:r>
              <a:rPr lang="hr-HR" sz="2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Voda 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033852" y="1061591"/>
            <a:ext cx="55669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8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Hranu možemo podijeliti po grupama: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536797" y="977084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6780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9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98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98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98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98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3799528" y="712030"/>
            <a:ext cx="44933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hr-HR" sz="36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PIRAMIDA ISHRANE</a:t>
            </a:r>
          </a:p>
        </p:txBody>
      </p:sp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955343" y="1650242"/>
            <a:ext cx="1004475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Jedno od glavnih načela ishrane je raznovrsnost.</a:t>
            </a:r>
          </a:p>
          <a:p>
            <a:endParaRPr lang="hr-HR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Dnevno treba da budu zastupljeni različiti izvori belančevina, ugljenih</a:t>
            </a:r>
            <a:r>
              <a:rPr lang="en-US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hidrata, masti, vitamina, minerala i vlakana.</a:t>
            </a:r>
          </a:p>
          <a:p>
            <a:endParaRPr lang="hr-HR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Da bi se to osiguralo u praksi postoji pravilo </a:t>
            </a:r>
            <a:r>
              <a:rPr lang="en-US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“</a:t>
            </a:r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četiri osnovne grupe</a:t>
            </a:r>
            <a:r>
              <a:rPr lang="en-US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“ </a:t>
            </a:r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(Four Food Guide).</a:t>
            </a:r>
          </a:p>
          <a:p>
            <a:endParaRPr lang="hr-HR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Šezdesetih godina u USA  ga je uvelo Ministarstvo poljoprivrede.</a:t>
            </a:r>
          </a:p>
          <a:p>
            <a:endParaRPr lang="hr-HR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Kasnije je rekonfigurisano, pa je nastala </a:t>
            </a:r>
            <a:r>
              <a:rPr lang="en-US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“</a:t>
            </a:r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piramida</a:t>
            </a:r>
            <a:r>
              <a:rPr lang="en-US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“</a:t>
            </a:r>
            <a:r>
              <a:rPr lang="hr-HR" sz="24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 koja u konačnoj verziji obuhvata 6 skupova namirnica.</a:t>
            </a:r>
            <a:endParaRPr lang="en-US" sz="2400" b="1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51847" y="1399145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1958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5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5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5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5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11824"/>
            <a:ext cx="9826388" cy="5562600"/>
          </a:xfrm>
        </p:spPr>
        <p:txBody>
          <a:bodyPr/>
          <a:lstStyle/>
          <a:p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Ishrana</a:t>
            </a:r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obolelih od bolesti kardiovaskularnog sistema.</a:t>
            </a:r>
          </a:p>
          <a:p>
            <a:pPr lvl="1"/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Unos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soli </a:t>
            </a:r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(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natrijuma</a:t>
            </a:r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)</a:t>
            </a:r>
          </a:p>
          <a:p>
            <a:pPr lvl="1"/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Unos vode</a:t>
            </a:r>
          </a:p>
          <a:p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Ishrana bolesnika sa endokrinološkim poremećajima.</a:t>
            </a:r>
          </a:p>
          <a:p>
            <a:pPr lvl="1"/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Ishrana obolelih od diabetes mellitus-a</a:t>
            </a:r>
          </a:p>
          <a:p>
            <a:pPr lvl="1"/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Ishrana obolelih od hiperlipidemija</a:t>
            </a:r>
          </a:p>
          <a:p>
            <a:pPr lvl="1"/>
            <a:r>
              <a:rPr lang="sr-Latn-CS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Ishrana obolelih od poremećaja hranjenja (gojaznost, anoreksija i bulimija nervoza)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7942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50878" y="381000"/>
            <a:ext cx="9312322" cy="1143000"/>
          </a:xfrm>
        </p:spPr>
        <p:txBody>
          <a:bodyPr>
            <a:normAutofit fontScale="90000"/>
          </a:bodyPr>
          <a:lstStyle/>
          <a:p>
            <a:r>
              <a:rPr lang="en-US" sz="4000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Ishrana</a:t>
            </a:r>
            <a:r>
              <a:rPr lang="sr-Latn-CS" sz="4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obolelih od bolesti kardiovaskularnog sistema </a:t>
            </a:r>
            <a:r>
              <a:rPr lang="sr-Latn-CS" sz="40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(</a:t>
            </a:r>
            <a:r>
              <a:rPr lang="sr-Latn-CS" sz="4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preporuka AHA).</a:t>
            </a:r>
            <a:endParaRPr lang="en-US" sz="40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05000"/>
            <a:ext cx="8686800" cy="4495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sl-SI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MASTI:</a:t>
            </a:r>
          </a:p>
          <a:p>
            <a:pPr lvl="1"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ukupan dnevni unos masti ne sme da pređe 25-30% ukupnog dnevnog energetskog unosa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dnevni unos zasićenih masnih kiselina ne sme da pređe 7% ukupnog dnevnog energetskog unosa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dnevni unos polinezasićenih masnih kiselina do 10% ukupnog dnevnog energetskog unosa (preporučuju se omega-3-masne kiseline)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dnevni unos mononezasićenih masnih kiselina treba da bude do 20% 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dnevni unos holesterola treba da bude manji od 200mg 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sl-SI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SO:</a:t>
            </a:r>
          </a:p>
          <a:p>
            <a:pPr lvl="1"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dnevni unos natrijuma mora da bude manji od 2.4g</a:t>
            </a:r>
            <a:endParaRPr lang="sr-Latn-C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2911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Ishrana</a:t>
            </a:r>
            <a:r>
              <a:rPr lang="sr-Latn-CS" sz="4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obolelih od bolesti kardiovaskularnog sistema (preporuka AHA).</a:t>
            </a:r>
            <a:endParaRPr lang="en-US" sz="40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590800"/>
            <a:ext cx="7772400" cy="350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Regulacija telesne mase do preporučenih vrednosti (važi za gojazne osobe)</a:t>
            </a:r>
          </a:p>
          <a:p>
            <a:pPr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ishranu bogatu namirnicama koje sadrže dosta vlakana</a:t>
            </a:r>
          </a:p>
          <a:p>
            <a:pPr>
              <a:lnSpc>
                <a:spcPct val="90000"/>
              </a:lnSpc>
            </a:pPr>
            <a:r>
              <a:rPr lang="sl-SI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Smatra se korisnim unos vitamina koji učestvuju u antioksidatoivnom sistemu (vitamin C, vitamin E, beta-karoten) i oligoelemenata (selen, bakar, hrom, cink, magnezijum)</a:t>
            </a:r>
            <a:r>
              <a:rPr lang="sl-SI" sz="24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endParaRPr lang="sr-Latn-CS" sz="24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endParaRPr lang="en-US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15984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0994" y="1576316"/>
            <a:ext cx="7772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l-SI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POREMEĆAJI </a:t>
            </a:r>
            <a:r>
              <a:rPr lang="sl-SI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HRANJENJA</a:t>
            </a:r>
            <a:br>
              <a:rPr lang="sl-SI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r>
              <a:rPr lang="sl-SI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/>
            </a:r>
            <a:br>
              <a:rPr lang="sl-SI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</a:br>
            <a:endParaRPr lang="en-US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0627" y="2088107"/>
            <a:ext cx="101812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l-SI" sz="4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POTHRANJENOST (Anoreksija i bulimija nervoza)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l-SI" sz="40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GOJAZNOST</a:t>
            </a:r>
            <a:endParaRPr lang="en-US" sz="8800" dirty="0"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838200" y="1664868"/>
            <a:ext cx="10404231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1028" y="98850"/>
            <a:ext cx="1057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5492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1422</Words>
  <Application>Microsoft Office PowerPoint</Application>
  <PresentationFormat>Custom</PresentationFormat>
  <Paragraphs>192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ISHRANA OBOLELIH OD BOLESTI KARDIOVASKULARNOG SISTEMA.  ISHRANA BOLESNIKA SA ENDOKRINOLOŠKIM POREMEĆAJIMA.</vt:lpstr>
      <vt:lpstr>Slide 2</vt:lpstr>
      <vt:lpstr>Slide 3</vt:lpstr>
      <vt:lpstr>Slide 4</vt:lpstr>
      <vt:lpstr>Slide 5</vt:lpstr>
      <vt:lpstr>Slide 6</vt:lpstr>
      <vt:lpstr>Ishrana obolelih od bolesti kardiovaskularnog sistema (preporuka AHA).</vt:lpstr>
      <vt:lpstr>Ishrana obolelih od bolesti kardiovaskularnog sistema (preporuka AHA).</vt:lpstr>
      <vt:lpstr>POREMEĆAJI HRANJENJA  </vt:lpstr>
      <vt:lpstr>ANOREKSIJA NERVOZA</vt:lpstr>
      <vt:lpstr>BULIMIJA NERVOZA</vt:lpstr>
      <vt:lpstr>Slide 12</vt:lpstr>
      <vt:lpstr>POREMEĆAJI ENERGETSKE RAVNOTEŽE SA POZITIVNIM ENERGETSKIM BILANSOM</vt:lpstr>
      <vt:lpstr>Slide 14</vt:lpstr>
      <vt:lpstr>LEPTIN</vt:lpstr>
      <vt:lpstr>Slide 16</vt:lpstr>
      <vt:lpstr>PARAMETRI ZA PROCENU GOJAZNOSTI </vt:lpstr>
      <vt:lpstr>PARAMETRI ZA PROCENU GOJAZNOSTI </vt:lpstr>
      <vt:lpstr>Slide 19</vt:lpstr>
      <vt:lpstr>Slide 20</vt:lpstr>
      <vt:lpstr>Lečenje gojaznosti</vt:lpstr>
      <vt:lpstr>Ishrana obolelih od Diabetes mellitus-a</vt:lpstr>
      <vt:lpstr>ukupan kalorijski unos </vt:lpstr>
      <vt:lpstr>unos ugljenih hidrata</vt:lpstr>
      <vt:lpstr>Glikemijski indeks (GI)</vt:lpstr>
      <vt:lpstr>Glikemijski indeks (GI)</vt:lpstr>
      <vt:lpstr>unos masti </vt:lpstr>
      <vt:lpstr>unos proteina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aleksandar djukic</dc:creator>
  <cp:lastModifiedBy>Windows User</cp:lastModifiedBy>
  <cp:revision>9</cp:revision>
  <dcterms:created xsi:type="dcterms:W3CDTF">2017-03-11T16:08:02Z</dcterms:created>
  <dcterms:modified xsi:type="dcterms:W3CDTF">2020-05-04T09:20:31Z</dcterms:modified>
</cp:coreProperties>
</file>